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>
                <a:latin typeface="Bookman Old Style" panose="02050604050505020204" pitchFamily="18" charset="0"/>
              </a:rPr>
              <a:t>Установочный семинар «Разработка моделей психологических служб </a:t>
            </a:r>
            <a:r>
              <a:rPr lang="ru-RU" dirty="0" smtClean="0"/>
              <a:t>ОУ»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Свиридова Татьяна Владимировна, методист МКУ КИМЦ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58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/>
          <a:lstStyle/>
          <a:p>
            <a:r>
              <a:rPr lang="ru-RU" sz="2400" dirty="0">
                <a:solidFill>
                  <a:srgbClr val="04617B"/>
                </a:solidFill>
                <a:latin typeface="Bookman Old Style" panose="02050604050505020204" pitchFamily="18" charset="0"/>
              </a:rPr>
              <a:t>Структура модели:</a:t>
            </a:r>
            <a:br>
              <a:rPr lang="ru-RU" sz="2400" dirty="0">
                <a:solidFill>
                  <a:srgbClr val="04617B"/>
                </a:solidFill>
                <a:latin typeface="Bookman Old Style" panose="02050604050505020204" pitchFamily="18" charset="0"/>
              </a:rPr>
            </a:br>
            <a:r>
              <a:rPr lang="ru-RU" sz="2400" dirty="0">
                <a:solidFill>
                  <a:srgbClr val="04617B"/>
                </a:solidFill>
                <a:latin typeface="Bookman Old Style" panose="02050604050505020204" pitchFamily="18" charset="0"/>
              </a:rPr>
              <a:t>У</a:t>
            </a:r>
            <a:r>
              <a:rPr lang="ru-RU" sz="2400" dirty="0" smtClean="0">
                <a:solidFill>
                  <a:srgbClr val="04617B"/>
                </a:solidFill>
                <a:latin typeface="Bookman Old Style" panose="02050604050505020204" pitchFamily="18" charset="0"/>
              </a:rPr>
              <a:t>правленческий </a:t>
            </a:r>
            <a:r>
              <a:rPr lang="ru-RU" sz="2400" dirty="0">
                <a:solidFill>
                  <a:srgbClr val="04617B"/>
                </a:solidFill>
                <a:latin typeface="Bookman Old Style" panose="02050604050505020204" pitchFamily="18" charset="0"/>
              </a:rPr>
              <a:t>компонент: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Общее управление психологической службой образовательной организации осуществляет руководитель организации/заместитель руководителя.</a:t>
            </a:r>
          </a:p>
          <a:p>
            <a:pPr marL="0" indent="0" algn="just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Руководитель психологической службы обеспечивает функционирование и эффективное взаимодействие структурных подразделений, специалистов службы, а также взаимодействие с муниципальными координаторами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899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/>
          <a:lstStyle/>
          <a:p>
            <a:r>
              <a:rPr lang="ru-RU" sz="2400" dirty="0">
                <a:solidFill>
                  <a:srgbClr val="04617B"/>
                </a:solidFill>
                <a:latin typeface="Bookman Old Style" panose="02050604050505020204" pitchFamily="18" charset="0"/>
              </a:rPr>
              <a:t>Структура модели:</a:t>
            </a:r>
            <a:br>
              <a:rPr lang="ru-RU" sz="2400" dirty="0">
                <a:solidFill>
                  <a:srgbClr val="04617B"/>
                </a:solidFill>
                <a:latin typeface="Bookman Old Style" panose="02050604050505020204" pitchFamily="18" charset="0"/>
              </a:rPr>
            </a:br>
            <a:r>
              <a:rPr lang="ru-RU" sz="2400" dirty="0" smtClean="0">
                <a:solidFill>
                  <a:srgbClr val="04617B"/>
                </a:solidFill>
                <a:latin typeface="Bookman Old Style" panose="02050604050505020204" pitchFamily="18" charset="0"/>
              </a:rPr>
              <a:t>Оценочно-результативный </a:t>
            </a:r>
            <a:r>
              <a:rPr lang="ru-RU" sz="2400" dirty="0">
                <a:solidFill>
                  <a:srgbClr val="04617B"/>
                </a:solidFill>
                <a:latin typeface="Bookman Old Style" panose="02050604050505020204" pitchFamily="18" charset="0"/>
              </a:rPr>
              <a:t>компонент: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Предполагает оценку эффективности психолого-педагогического сопровождения в ОУ: </a:t>
            </a:r>
            <a:r>
              <a:rPr lang="ru-RU" altLang="ru-RU" dirty="0">
                <a:latin typeface="Bookman Old Style" panose="02050604050505020204" pitchFamily="18" charset="0"/>
              </a:rPr>
              <a:t>рефлексивно-аналитические, диагностические и мониторинговые мероприятия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711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Bookman Old Style" panose="02050604050505020204" pitchFamily="18" charset="0"/>
              </a:rPr>
              <a:t>Структуры взаимодействия психологической службы ОУ: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Bookman Old Style" panose="02050604050505020204" pitchFamily="18" charset="0"/>
              </a:rPr>
              <a:t>КЦПМСС – краевой координатор развития краевой психологической службы:</a:t>
            </a:r>
          </a:p>
          <a:p>
            <a:pPr marL="0" indent="0" algn="just">
              <a:buNone/>
            </a:pP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smtClean="0">
                <a:latin typeface="Bookman Old Style" panose="02050604050505020204" pitchFamily="18" charset="0"/>
              </a:rPr>
              <a:t>- проведение краевых профилактических и просветительских мероприятий для специалистов сопровождения;</a:t>
            </a:r>
          </a:p>
          <a:p>
            <a:pPr marL="0" indent="0" algn="just">
              <a:buNone/>
            </a:pPr>
            <a:r>
              <a:rPr lang="ru-RU" sz="2400" dirty="0" smtClean="0">
                <a:latin typeface="Bookman Old Style" panose="02050604050505020204" pitchFamily="18" charset="0"/>
              </a:rPr>
              <a:t> - оказание консультативной, методической и информационной поддержки специалистов сопровождения.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Bookman Old Style" panose="02050604050505020204" pitchFamily="18" charset="0"/>
              </a:rPr>
              <a:t>ИПКРО:</a:t>
            </a:r>
          </a:p>
          <a:p>
            <a:pPr marL="0" indent="0" algn="just">
              <a:buNone/>
            </a:pP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smtClean="0">
                <a:latin typeface="Bookman Old Style" panose="02050604050505020204" pitchFamily="18" charset="0"/>
              </a:rPr>
              <a:t>- научно-методическое сопровождение (ПК, семинары, краевые мероприятия..)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84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>План мероприятий по реализации модели/дорожная карта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831427"/>
              </p:ext>
            </p:extLst>
          </p:nvPr>
        </p:nvGraphicFramePr>
        <p:xfrm>
          <a:off x="457200" y="1935163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/>
                <a:gridCol w="1800200"/>
                <a:gridCol w="1584176"/>
                <a:gridCol w="1728192"/>
                <a:gridCol w="20265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реализации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Ожидаемый 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Нормативно-правовое</a:t>
                      </a:r>
                      <a:r>
                        <a:rPr lang="ru-RU" baseline="0" dirty="0" smtClean="0"/>
                        <a:t> обеспечение деятельности службы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положения</a:t>
                      </a:r>
                      <a:r>
                        <a:rPr lang="ru-RU" baseline="0" dirty="0" smtClean="0"/>
                        <a:t> о деятельности психологической службы в ОУ, регламента взаимодействия с ОУ, </a:t>
                      </a:r>
                      <a:r>
                        <a:rPr lang="ru-RU" baseline="0" dirty="0" err="1" smtClean="0"/>
                        <a:t>ЦППМиСП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smtClean="0"/>
                        <a:t>и т.п. района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2022-2023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Положение, регламент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ФИО, должность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531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>Ресурсы муниципалитета по сопровождению моделей психологических служб ОУ:</a:t>
            </a:r>
            <a:br>
              <a:rPr lang="ru-RU" sz="2400" dirty="0" smtClean="0">
                <a:latin typeface="Bookman Old Style" panose="02050604050505020204" pitchFamily="18" charset="0"/>
              </a:rPr>
            </a:b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КИМЦ: Свиридова Т.В. 89080243965; </a:t>
            </a:r>
            <a:r>
              <a:rPr lang="ru-RU" dirty="0" err="1" smtClean="0"/>
              <a:t>Простакишина</a:t>
            </a:r>
            <a:r>
              <a:rPr lang="ru-RU" dirty="0" smtClean="0"/>
              <a:t> </a:t>
            </a:r>
            <a:r>
              <a:rPr lang="ru-RU" dirty="0" smtClean="0"/>
              <a:t>И.С. 89831527183.</a:t>
            </a:r>
          </a:p>
          <a:p>
            <a:r>
              <a:rPr lang="ru-RU" dirty="0" smtClean="0"/>
              <a:t>Руководители РМО педагогов-психологов;</a:t>
            </a:r>
          </a:p>
          <a:p>
            <a:r>
              <a:rPr lang="ru-RU" dirty="0" err="1" smtClean="0"/>
              <a:t>ЦППМиСП</a:t>
            </a:r>
            <a:r>
              <a:rPr lang="ru-RU" dirty="0" smtClean="0"/>
              <a:t>;</a:t>
            </a:r>
          </a:p>
          <a:p>
            <a:r>
              <a:rPr lang="ru-RU" dirty="0" smtClean="0"/>
              <a:t>Муниципальные базовые площадки по направлениям «Психологическая служба ОУ» - ОК Покровский; СШ № 12.</a:t>
            </a:r>
          </a:p>
          <a:p>
            <a:r>
              <a:rPr lang="ru-RU" dirty="0" smtClean="0"/>
              <a:t>«Профилактика отклоняющегося поведения детей и подростков» - СШ № 150.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782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>Ресурсы: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ru-RU" dirty="0" smtClean="0"/>
              <a:t>Психолого-педагогическое сопровождение специалистов образовательных организаций по профилактике трудностей в обучении детей с ОВЗ – </a:t>
            </a:r>
            <a:r>
              <a:rPr lang="ru-RU" dirty="0" err="1" smtClean="0"/>
              <a:t>ЦППМиСП</a:t>
            </a:r>
            <a:r>
              <a:rPr lang="ru-RU" dirty="0" smtClean="0"/>
              <a:t> № 7;</a:t>
            </a:r>
          </a:p>
          <a:p>
            <a:r>
              <a:rPr lang="ru-RU" dirty="0" smtClean="0"/>
              <a:t>Стажировки: «Оказание психологической помощи несовершеннолетним с </a:t>
            </a:r>
            <a:r>
              <a:rPr lang="ru-RU" dirty="0" err="1" smtClean="0"/>
              <a:t>девиантным</a:t>
            </a:r>
            <a:r>
              <a:rPr lang="ru-RU" dirty="0" smtClean="0"/>
              <a:t> поведением», «Особенности логопедического сопровождения детей» – </a:t>
            </a:r>
            <a:r>
              <a:rPr lang="ru-RU" dirty="0" err="1" smtClean="0"/>
              <a:t>ЦППМиСП</a:t>
            </a:r>
            <a:r>
              <a:rPr lang="ru-RU" dirty="0" smtClean="0"/>
              <a:t> № 1 «Развитие»;</a:t>
            </a:r>
          </a:p>
          <a:p>
            <a:r>
              <a:rPr lang="ru-RU" dirty="0" smtClean="0"/>
              <a:t>Языковая и социокультурная адаптация детей, для которых русский язык не является родным – СШ № 16, СШ № 79, СШ № 84.</a:t>
            </a:r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217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>Ресурсы: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ru-RU" dirty="0" smtClean="0"/>
              <a:t>Технология сенсорно-динамической интеграции – СШ № 152;</a:t>
            </a:r>
          </a:p>
          <a:p>
            <a:r>
              <a:rPr lang="ru-RU" dirty="0" smtClean="0"/>
              <a:t>Площадки по направлению «Инклюзивное образование» – СШ № 156, 151, 55, 95, 108, 65; Лицей № 9, 11; </a:t>
            </a:r>
            <a:r>
              <a:rPr lang="ru-RU" dirty="0" err="1" smtClean="0"/>
              <a:t>ЦППМиСП</a:t>
            </a:r>
            <a:r>
              <a:rPr lang="ru-RU" dirty="0" smtClean="0"/>
              <a:t> № 2, № 5 «Сознание».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74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Bookman Old Style" panose="02050604050505020204" pitchFamily="18" charset="0"/>
              </a:rPr>
              <a:t>Нормативно-правовые основания разработки моделей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Bookman Old Style" panose="02050604050505020204" pitchFamily="18" charset="0"/>
              </a:rPr>
              <a:t>Федеральный уровень:</a:t>
            </a:r>
          </a:p>
          <a:p>
            <a:pPr algn="just"/>
            <a:r>
              <a:rPr lang="ru-RU" sz="2400" dirty="0" err="1" smtClean="0">
                <a:latin typeface="Bookman Old Style" panose="02050604050505020204" pitchFamily="18" charset="0"/>
              </a:rPr>
              <a:t>Профстандарт</a:t>
            </a:r>
            <a:r>
              <a:rPr lang="ru-RU" sz="2400" dirty="0" smtClean="0">
                <a:latin typeface="Bookman Old Style" panose="02050604050505020204" pitchFamily="18" charset="0"/>
              </a:rPr>
              <a:t> «Педагог-психолог»;</a:t>
            </a:r>
          </a:p>
          <a:p>
            <a:pPr algn="just"/>
            <a:r>
              <a:rPr lang="ru-RU" sz="2400" dirty="0" smtClean="0">
                <a:latin typeface="Bookman Old Style" panose="02050604050505020204" pitchFamily="18" charset="0"/>
              </a:rPr>
              <a:t>Концепция развития психологической службы в системе общего образования и среднего профессионального образования в РФ на период до 2025 года (от 20.05.2022);</a:t>
            </a:r>
          </a:p>
          <a:p>
            <a:pPr algn="just"/>
            <a:r>
              <a:rPr lang="ru-RU" sz="2400" dirty="0" smtClean="0">
                <a:latin typeface="Bookman Old Style" panose="02050604050505020204" pitchFamily="18" charset="0"/>
              </a:rPr>
              <a:t>План мероприятий на 2022-2025 года по реализации концепции развития психологической службы в системе общего образования и среднего профессионального образования в РФ на период до 2025 года;</a:t>
            </a:r>
          </a:p>
          <a:p>
            <a:pPr algn="just"/>
            <a:r>
              <a:rPr lang="ru-RU" sz="2400" dirty="0" smtClean="0">
                <a:latin typeface="Bookman Old Style" panose="02050604050505020204" pitchFamily="18" charset="0"/>
              </a:rPr>
              <a:t>Система функционирования психологических служб в ОУ, методические рекомендации Министерства просвещения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6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>Цель концепции: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Bookman Old Style" panose="02050604050505020204" pitchFamily="18" charset="0"/>
              </a:rPr>
              <a:t>Формирование единого пространства психологического сопровождения в системе общего образования и среднего профессионального образования для повышения доступности и качества психологической помощи участникам образовательных отношений при реализации целей развития РФ на период до 2030 года.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Bookman Old Style" panose="02050604050505020204" pitchFamily="18" charset="0"/>
              </a:rPr>
              <a:t>В концепции под психологической службой понимается организационная структура осуществляющая деятельность по психолого-педагогическому сопровождению участников образовательных отношений в системе общего образования и среднего профессионального образования. 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09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Краевой уровень:</a:t>
            </a:r>
            <a:endParaRPr lang="ru-RU" sz="2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Организационно-функциональная модель психологической службы в системе образования Красноярского края;</a:t>
            </a:r>
          </a:p>
          <a:p>
            <a:pPr algn="just"/>
            <a:r>
              <a:rPr lang="ru-RU" dirty="0" smtClean="0"/>
              <a:t>План мероприятий по развитию психологической службы в системе общего и профессионального образования на территории Красноярского края до 2025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62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>Муниципальный уровень: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>Модель психологической службы г. Красноярска;</a:t>
            </a:r>
          </a:p>
          <a:p>
            <a:r>
              <a:rPr lang="ru-RU" sz="2400" dirty="0" smtClean="0">
                <a:latin typeface="Bookman Old Style" panose="02050604050505020204" pitchFamily="18" charset="0"/>
              </a:rPr>
              <a:t>План мероприятий по развитию психологической службы в системе образования на территории г. Красноярска до 2025 года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9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>Разработка моделей психологических служб ОУ г. Красноярска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800" dirty="0" smtClean="0"/>
              <a:t>1. </a:t>
            </a:r>
            <a:r>
              <a:rPr lang="ru-RU" sz="1800" dirty="0" smtClean="0">
                <a:latin typeface="Bookman Old Style" panose="02050604050505020204" pitchFamily="18" charset="0"/>
              </a:rPr>
              <a:t>Аналитика имеющихся ресурсов и дефицитов в ОУ:</a:t>
            </a:r>
          </a:p>
          <a:p>
            <a:pPr marL="0" indent="0" algn="just">
              <a:buNone/>
            </a:pPr>
            <a:r>
              <a:rPr lang="ru-RU" sz="1800" dirty="0">
                <a:latin typeface="Bookman Old Style" panose="02050604050505020204" pitchFamily="18" charset="0"/>
              </a:rPr>
              <a:t> </a:t>
            </a:r>
            <a:r>
              <a:rPr lang="ru-RU" sz="1800" dirty="0" smtClean="0">
                <a:latin typeface="Bookman Old Style" panose="02050604050505020204" pitchFamily="18" charset="0"/>
              </a:rPr>
              <a:t>- характеристика кадрового состава;</a:t>
            </a:r>
          </a:p>
          <a:p>
            <a:pPr marL="0" indent="0" algn="just">
              <a:buNone/>
            </a:pPr>
            <a:r>
              <a:rPr lang="ru-RU" sz="1800" dirty="0">
                <a:latin typeface="Bookman Old Style" panose="02050604050505020204" pitchFamily="18" charset="0"/>
              </a:rPr>
              <a:t> </a:t>
            </a:r>
            <a:r>
              <a:rPr lang="ru-RU" sz="1800" dirty="0" smtClean="0">
                <a:latin typeface="Bookman Old Style" panose="02050604050505020204" pitchFamily="18" charset="0"/>
              </a:rPr>
              <a:t>- характеристика детей (представленности детей разных целевых групп);</a:t>
            </a:r>
          </a:p>
          <a:p>
            <a:pPr marL="0" indent="0" algn="just">
              <a:buNone/>
            </a:pPr>
            <a:r>
              <a:rPr lang="ru-RU" sz="1800" dirty="0">
                <a:latin typeface="Bookman Old Style" panose="02050604050505020204" pitchFamily="18" charset="0"/>
              </a:rPr>
              <a:t> - характеристика  материально-технического оснащения психологической </a:t>
            </a:r>
            <a:r>
              <a:rPr lang="ru-RU" sz="1800" dirty="0" smtClean="0">
                <a:latin typeface="Bookman Old Style" panose="02050604050505020204" pitchFamily="18" charset="0"/>
              </a:rPr>
              <a:t>службы;</a:t>
            </a:r>
          </a:p>
          <a:p>
            <a:pPr marL="0" indent="0" algn="just">
              <a:buNone/>
            </a:pPr>
            <a:r>
              <a:rPr lang="ru-RU" sz="1800" dirty="0">
                <a:latin typeface="Bookman Old Style" panose="02050604050505020204" pitchFamily="18" charset="0"/>
              </a:rPr>
              <a:t> - характеристика методического обеспечения </a:t>
            </a:r>
            <a:r>
              <a:rPr lang="ru-RU" sz="1800" dirty="0" smtClean="0">
                <a:latin typeface="Bookman Old Style" panose="02050604050505020204" pitchFamily="18" charset="0"/>
              </a:rPr>
              <a:t>службы;</a:t>
            </a:r>
          </a:p>
          <a:p>
            <a:pPr marL="0" indent="0" algn="just">
              <a:buNone/>
            </a:pPr>
            <a:r>
              <a:rPr lang="ru-RU" sz="1800" dirty="0">
                <a:latin typeface="Bookman Old Style" panose="02050604050505020204" pitchFamily="18" charset="0"/>
              </a:rPr>
              <a:t> - представленность деятельности психологической службы по </a:t>
            </a:r>
            <a:r>
              <a:rPr lang="ru-RU" sz="1800" dirty="0" smtClean="0">
                <a:latin typeface="Bookman Old Style" panose="02050604050505020204" pitchFamily="18" charset="0"/>
              </a:rPr>
              <a:t>направлениям;</a:t>
            </a:r>
          </a:p>
          <a:p>
            <a:pPr marL="0" indent="0" algn="just">
              <a:buNone/>
            </a:pPr>
            <a:r>
              <a:rPr lang="ru-RU" sz="1800" dirty="0">
                <a:latin typeface="Bookman Old Style" panose="02050604050505020204" pitchFamily="18" charset="0"/>
              </a:rPr>
              <a:t> - представленность деятельности психологической службы по видам </a:t>
            </a:r>
            <a:r>
              <a:rPr lang="ru-RU" sz="1800" dirty="0" smtClean="0">
                <a:latin typeface="Bookman Old Style" panose="02050604050505020204" pitchFamily="18" charset="0"/>
              </a:rPr>
              <a:t>работы;</a:t>
            </a:r>
          </a:p>
          <a:p>
            <a:pPr marL="0" indent="0">
              <a:buNone/>
            </a:pPr>
            <a:r>
              <a:rPr lang="ru-RU" sz="1800" dirty="0" smtClean="0"/>
              <a:t>2. Структура модели:</a:t>
            </a:r>
          </a:p>
          <a:p>
            <a:pPr>
              <a:buFontTx/>
              <a:buChar char="-"/>
            </a:pPr>
            <a:r>
              <a:rPr lang="ru-RU" sz="1800" dirty="0" smtClean="0"/>
              <a:t>Целевой компонент – включает в себя цели и задачи службы ОУ.</a:t>
            </a:r>
          </a:p>
          <a:p>
            <a:pPr marL="0" indent="0">
              <a:buNone/>
            </a:pPr>
            <a:r>
              <a:rPr lang="ru-RU" sz="1800" dirty="0" smtClean="0"/>
              <a:t>Например: </a:t>
            </a:r>
          </a:p>
          <a:p>
            <a:pPr marL="0" indent="0" algn="just">
              <a:buNone/>
            </a:pPr>
            <a:r>
              <a:rPr lang="ru-RU" sz="1800" dirty="0" smtClean="0"/>
              <a:t>Цель службы – обеспечение психологического сопровождения образовательного процесса, направленного на сохранение и укрепление психического и психологического здоровья и развитие обучающихся, снижение рисков их </a:t>
            </a:r>
            <a:r>
              <a:rPr lang="ru-RU" sz="1800" dirty="0" err="1" smtClean="0"/>
              <a:t>дезадаптации</a:t>
            </a:r>
            <a:r>
              <a:rPr lang="ru-RU" sz="1800" dirty="0" smtClean="0"/>
              <a:t>, негативной социализации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47138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>Задачи службы: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ru-RU" dirty="0" smtClean="0"/>
              <a:t>Краевой уровень (доклад Маковской С.И.):</a:t>
            </a:r>
          </a:p>
          <a:p>
            <a:pPr marL="0" indent="0">
              <a:buNone/>
            </a:pPr>
            <a:r>
              <a:rPr lang="ru-RU" dirty="0" smtClean="0"/>
              <a:t>Ключевая задача психологической службы – формирование благоприятного школьного климата и профилактика деструктивного поведения.</a:t>
            </a:r>
          </a:p>
          <a:p>
            <a:r>
              <a:rPr lang="ru-RU" dirty="0"/>
              <a:t> </a:t>
            </a:r>
            <a:r>
              <a:rPr lang="ru-RU" dirty="0" smtClean="0"/>
              <a:t>Муниципальный уровень: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проектирование и создание психологический безопасной образовательной среды;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участие в реализации образовательных программ, создании условий для достижения образовательных результатов;</a:t>
            </a:r>
          </a:p>
          <a:p>
            <a:pPr marL="0" indent="0">
              <a:buNone/>
            </a:pPr>
            <a:r>
              <a:rPr lang="ru-RU" dirty="0" smtClean="0"/>
              <a:t>-…..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32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>Структура модели:</a:t>
            </a:r>
            <a:br>
              <a:rPr lang="ru-RU" sz="2400" dirty="0" smtClean="0">
                <a:latin typeface="Bookman Old Style" panose="02050604050505020204" pitchFamily="18" charset="0"/>
              </a:rPr>
            </a:br>
            <a:r>
              <a:rPr lang="ru-RU" sz="2400" dirty="0" smtClean="0">
                <a:latin typeface="Bookman Old Style" panose="02050604050505020204" pitchFamily="18" charset="0"/>
              </a:rPr>
              <a:t>Структурно-функциональный компонент модели: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 - Психологическая служба ОУ представляет организационную структуру, включающую – педагога-психолога, социального педагога, учителя-логопеда, учителя-дефектолога, классных руководителей, иных специалистов под руководством администратора (заместителя директора). В состав службы могут включаться – </a:t>
            </a:r>
            <a:r>
              <a:rPr lang="ru-RU" dirty="0" err="1" smtClean="0"/>
              <a:t>ППк</a:t>
            </a:r>
            <a:r>
              <a:rPr lang="ru-RU" dirty="0" smtClean="0"/>
              <a:t>, службы медиации,…</a:t>
            </a:r>
          </a:p>
          <a:p>
            <a:pPr marL="0" indent="0" algn="just">
              <a:buNone/>
            </a:pPr>
            <a:r>
              <a:rPr lang="ru-RU" dirty="0" smtClean="0"/>
              <a:t> - Структуры с которыми взаимодействует служба (внутренние и внешние связи)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852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>Структура модели:</a:t>
            </a:r>
            <a:br>
              <a:rPr lang="ru-RU" sz="2400" dirty="0" smtClean="0">
                <a:latin typeface="Bookman Old Style" panose="02050604050505020204" pitchFamily="18" charset="0"/>
              </a:rPr>
            </a:br>
            <a:r>
              <a:rPr lang="ru-RU" sz="2400" dirty="0" smtClean="0">
                <a:latin typeface="Bookman Old Style" panose="02050604050505020204" pitchFamily="18" charset="0"/>
              </a:rPr>
              <a:t>Содержательно-технологический компонент:</a:t>
            </a:r>
            <a:br>
              <a:rPr lang="ru-RU" sz="2400" dirty="0" smtClean="0">
                <a:latin typeface="Bookman Old Style" panose="02050604050505020204" pitchFamily="18" charset="0"/>
              </a:rPr>
            </a:b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Включает основные содержательные направления деятельности службы.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572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444</TotalTime>
  <Words>774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Установочный семинар «Разработка моделей психологических служб ОУ»</vt:lpstr>
      <vt:lpstr>Нормативно-правовые основания разработки моделей</vt:lpstr>
      <vt:lpstr>Цель концепции:</vt:lpstr>
      <vt:lpstr>Краевой уровень:</vt:lpstr>
      <vt:lpstr>Муниципальный уровень:</vt:lpstr>
      <vt:lpstr>Разработка моделей психологических служб ОУ г. Красноярска</vt:lpstr>
      <vt:lpstr>Задачи службы:</vt:lpstr>
      <vt:lpstr>Структура модели: Структурно-функциональный компонент модели:</vt:lpstr>
      <vt:lpstr>Структура модели: Содержательно-технологический компонент: </vt:lpstr>
      <vt:lpstr>Структура модели: Управленческий компонент:</vt:lpstr>
      <vt:lpstr>Структура модели: Оценочно-результативный компонент:</vt:lpstr>
      <vt:lpstr>Структуры взаимодействия психологической службы ОУ:</vt:lpstr>
      <vt:lpstr>План мероприятий по реализации модели/дорожная карта</vt:lpstr>
      <vt:lpstr>Ресурсы муниципалитета по сопровождению моделей психологических служб ОУ: </vt:lpstr>
      <vt:lpstr>Ресурсы:</vt:lpstr>
      <vt:lpstr>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Установочный семинар «Разработка моделей психологических служб ОУ»</dc:title>
  <dc:creator>Татьяна Владимировна Свиридова</dc:creator>
  <cp:lastModifiedBy>Татьяна Владимировна Свиридова</cp:lastModifiedBy>
  <cp:revision>36</cp:revision>
  <dcterms:created xsi:type="dcterms:W3CDTF">2022-10-06T03:17:14Z</dcterms:created>
  <dcterms:modified xsi:type="dcterms:W3CDTF">2022-10-11T02:57:28Z</dcterms:modified>
</cp:coreProperties>
</file>